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4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2" r:id="rId3"/>
    <p:sldId id="307" r:id="rId4"/>
    <p:sldId id="308" r:id="rId5"/>
    <p:sldId id="309" r:id="rId6"/>
    <p:sldId id="310" r:id="rId7"/>
    <p:sldId id="306" r:id="rId8"/>
    <p:sldId id="305" r:id="rId9"/>
    <p:sldId id="265" r:id="rId10"/>
    <p:sldId id="297" r:id="rId11"/>
    <p:sldId id="298" r:id="rId12"/>
    <p:sldId id="311" r:id="rId13"/>
    <p:sldId id="312" r:id="rId14"/>
    <p:sldId id="328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295" r:id="rId3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4" autoAdjust="0"/>
  </p:normalViewPr>
  <p:slideViewPr>
    <p:cSldViewPr>
      <p:cViewPr varScale="1">
        <p:scale>
          <a:sx n="69" d="100"/>
          <a:sy n="69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 alt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F6EBA2-E1F7-49BC-A622-FDD3295E2B7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4196B5EE-5920-46E1-957F-A741A462D2E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986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986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986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86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986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86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1986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1986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86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1986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ECEC7A-732F-40E4-BA52-E5498103E23F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83307-07BB-42B3-A565-1DE722CED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049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091BE-6CA8-4C56-B8FE-92456A560C2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4177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Online kép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2F21BB-6284-43FF-B453-9C89C3ADAE1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91432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719706-0EF6-4B47-BD5E-015BF25E755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6478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C3955-7166-4828-8A4B-B20B0C9B074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1679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8FA36-881F-42EA-9280-6B226189427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9585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DCDEC-4D5F-43D0-8C30-7FE184C1B6B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2678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3B3A4-CF4B-45C6-9E6F-762A6A008F2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9543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88D9B-E687-493B-AD4F-7B3E3400272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212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98AD4-4CDD-4674-806B-9E22BCF2F05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53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5C234-1D23-447A-B9F6-ADE49C336A7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260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C1E3B-5655-4B94-8200-5491067F4D8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7524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76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76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76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76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76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76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976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76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 altLang="hu-HU"/>
          </a:p>
        </p:txBody>
      </p:sp>
      <p:sp>
        <p:nvSpPr>
          <p:cNvPr id="1976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83E2A0D-7842-4335-B5B4-E62175A3760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elvi.hu-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1DF2-31E8-42D9-BFE4-1A970E417F50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3275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u-HU" altLang="hu-HU" sz="4800"/>
          </a:p>
          <a:p>
            <a:pPr>
              <a:lnSpc>
                <a:spcPct val="80000"/>
              </a:lnSpc>
            </a:pPr>
            <a:endParaRPr lang="hu-HU" altLang="hu-HU" sz="4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600"/>
              <a:t>Mesterszakos felvételi tájékoztató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400"/>
          </a:p>
          <a:p>
            <a:pPr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hu-HU" altLang="hu-HU" sz="1400"/>
              <a:t>Bartáné Kustár Katalin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/>
              <a:t>tanulmányi osztályvezető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1125538"/>
            <a:ext cx="598328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Bölcsészettudományi Kar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00113" y="231775"/>
            <a:ext cx="4638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Debreceni Egyetem</a:t>
            </a:r>
          </a:p>
        </p:txBody>
      </p:sp>
      <p:pic>
        <p:nvPicPr>
          <p:cNvPr id="2059" name="Picture 11" descr="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381250"/>
            <a:ext cx="4235450" cy="331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E362-D84C-4972-A471-ECB5D5B42787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27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Hozott pontok: </a:t>
            </a:r>
            <a:r>
              <a:rPr lang="hu-HU" altLang="hu-HU" sz="1600" b="1">
                <a:effectLst/>
              </a:rPr>
              <a:t>30 pont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Az alapképzési diploma, vagy beszámított főiskolai vagy egyetemi diploma minősítésének 6-szorosa.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Szóbeli vizsga: </a:t>
            </a:r>
            <a:r>
              <a:rPr lang="hu-HU" altLang="hu-HU" sz="1600" b="1">
                <a:effectLst/>
              </a:rPr>
              <a:t>60 pont </a:t>
            </a:r>
            <a:r>
              <a:rPr lang="hu-HU" altLang="hu-HU" sz="1600">
                <a:effectLst/>
              </a:rPr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30 pont pedagógia-pszichológia témakörből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30 pont a szakmai feleletre / szakonként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Többletpont:   </a:t>
            </a:r>
            <a:r>
              <a:rPr lang="hu-HU" altLang="hu-HU" sz="1600" b="1">
                <a:effectLst/>
              </a:rPr>
              <a:t>10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– Nyelvvizsgáért 			  5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– Kiemelkedő szakmai tevékenységért	10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– Előnyben részesítés jogcímen 	 	  5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Nappali tagozaton a felvétel feltétele a második tanári szakképzettséghez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kapcsolódó szakmai szóbeli vizsga teljesítése is.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 b="1"/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 altLang="hu-HU" sz="2600"/>
              <a:t>A tanári MA felvételi pontszámítása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E02-167C-450C-9941-0C7B54B2FBEB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Felvételi időpontok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/>
              <a:t>Diszciplináris MA: 	</a:t>
            </a:r>
            <a:r>
              <a:rPr lang="hu-HU" altLang="hu-HU">
                <a:solidFill>
                  <a:schemeClr val="accent1"/>
                </a:solidFill>
              </a:rPr>
              <a:t>június 16–20.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  <a:r>
              <a:rPr lang="hu-HU" altLang="hu-HU" sz="2800"/>
              <a:t>pszichológia:		június 16-27.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/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Tanári MA:		</a:t>
            </a:r>
            <a:r>
              <a:rPr lang="hu-HU" altLang="hu-HU">
                <a:solidFill>
                  <a:schemeClr val="accent1"/>
                </a:solidFill>
              </a:rPr>
              <a:t>június 23–27.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/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Vizsgadíj: 3000 Ft/mesterszak.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3600"/>
          </a:p>
          <a:p>
            <a:pPr>
              <a:buFont typeface="Wingdings" panose="05000000000000000000" pitchFamily="2" charset="2"/>
              <a:buNone/>
            </a:pPr>
            <a:endParaRPr lang="hu-HU" altLang="hu-H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426F-BBF9-46FE-818E-08934E4D82BF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/>
              <a:t>Finanszírozás: </a:t>
            </a:r>
            <a:br>
              <a:rPr lang="hu-HU" altLang="hu-HU" sz="4000"/>
            </a:br>
            <a:r>
              <a:rPr lang="hu-HU" altLang="hu-HU" sz="4000"/>
              <a:t>1. állami ösztöndíj </a:t>
            </a:r>
            <a:r>
              <a:rPr lang="hu-HU" altLang="hu-HU" sz="2800"/>
              <a:t>(2012-től):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Beiratkozáskor a hallgató aláírásával vállalja az állami ösztöndíjas képzés feltételeit, pl.: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a képzési idő másfélszeresén belül megszerzi az oklevelet, ha nem, az </a:t>
            </a:r>
            <a:r>
              <a:rPr lang="hu-HU" altLang="hu-HU">
                <a:solidFill>
                  <a:schemeClr val="accent1"/>
                </a:solidFill>
              </a:rPr>
              <a:t>50%</a:t>
            </a:r>
            <a:r>
              <a:rPr lang="hu-HU" altLang="hu-HU"/>
              <a:t>-ot visszafizeti;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20 éven belül az ösztöndíjas időtartamot itthon ledolgozza, ha nem, visszafizeti a </a:t>
            </a:r>
            <a:r>
              <a:rPr lang="hu-HU" altLang="hu-HU">
                <a:solidFill>
                  <a:schemeClr val="accent1"/>
                </a:solidFill>
              </a:rPr>
              <a:t>100%</a:t>
            </a:r>
            <a:r>
              <a:rPr lang="hu-HU" altLang="hu-HU"/>
              <a:t>-ot.</a:t>
            </a:r>
          </a:p>
          <a:p>
            <a:pPr lvl="1">
              <a:lnSpc>
                <a:spcPct val="90000"/>
              </a:lnSpc>
            </a:pPr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0E9C-EFF7-4607-BDCF-3DA73EE68073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Finanszírozás: </a:t>
            </a:r>
            <a:br>
              <a:rPr lang="hu-HU" altLang="hu-HU"/>
            </a:br>
            <a:r>
              <a:rPr lang="hu-HU" altLang="hu-HU"/>
              <a:t>2. önköltség </a:t>
            </a:r>
            <a:r>
              <a:rPr lang="hu-HU" altLang="hu-HU" sz="3200"/>
              <a:t>(2012-től)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/>
              <a:t>Nappali tagozat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diszciplináris mesterszakok 	227.500 Ft/félév</a:t>
            </a:r>
          </a:p>
          <a:p>
            <a:pPr lvl="2">
              <a:lnSpc>
                <a:spcPct val="90000"/>
              </a:lnSpc>
            </a:pPr>
            <a:r>
              <a:rPr lang="hu-HU" altLang="hu-HU" sz="2000"/>
              <a:t>pszichológia			    341.500 Ft/félév</a:t>
            </a:r>
          </a:p>
          <a:p>
            <a:pPr lvl="2">
              <a:lnSpc>
                <a:spcPct val="90000"/>
              </a:lnSpc>
            </a:pPr>
            <a:r>
              <a:rPr lang="hu-HU" altLang="hu-HU" sz="2000"/>
              <a:t>szociálpolitika			    300.000 Ft/félév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tanári mesterszak		300.000 Ft/félév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Levelező tagozat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diszciplináris mesterszakok	225.000 Ft/félév</a:t>
            </a:r>
          </a:p>
          <a:p>
            <a:pPr lvl="2">
              <a:lnSpc>
                <a:spcPct val="90000"/>
              </a:lnSpc>
            </a:pPr>
            <a:r>
              <a:rPr lang="hu-HU" altLang="hu-HU" sz="2000"/>
              <a:t>pszichológia			   325.000 Ft/félév</a:t>
            </a:r>
          </a:p>
          <a:p>
            <a:pPr lvl="2">
              <a:lnSpc>
                <a:spcPct val="90000"/>
              </a:lnSpc>
            </a:pPr>
            <a:r>
              <a:rPr lang="hu-HU" altLang="hu-HU" sz="2000"/>
              <a:t>szociálpolitika			   300.000 Ft/félév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tanári mesterszakok		300.000 Ft/félév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D2A8-79A5-4E94-8D64-9E0CA938D0D2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840537" cy="1143000"/>
          </a:xfrm>
        </p:spPr>
        <p:txBody>
          <a:bodyPr/>
          <a:lstStyle/>
          <a:p>
            <a:r>
              <a:rPr lang="hu-HU" altLang="hu-HU" sz="3600"/>
              <a:t>Információk elérhetősége</a:t>
            </a:r>
            <a:r>
              <a:rPr lang="hu-HU" altLang="hu-HU" sz="4000"/>
              <a:t/>
            </a:r>
            <a:br>
              <a:rPr lang="hu-HU" altLang="hu-HU" sz="4000"/>
            </a:br>
            <a:endParaRPr lang="hu-HU" altLang="hu-HU" sz="400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543425"/>
          </a:xfrm>
        </p:spPr>
        <p:txBody>
          <a:bodyPr/>
          <a:lstStyle/>
          <a:p>
            <a:r>
              <a:rPr lang="hu-HU" altLang="hu-HU">
                <a:hlinkClick r:id="rId2"/>
              </a:rPr>
              <a:t>www.felvi.hu</a:t>
            </a:r>
            <a:r>
              <a:rPr lang="hu-HU" altLang="hu-HU"/>
              <a:t> – Felvételi tájékoztató: FFT 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 sz="2800">
                <a:solidFill>
                  <a:schemeClr val="accent1"/>
                </a:solidFill>
              </a:rPr>
              <a:t>2014 szeptemberében induló képzések</a:t>
            </a:r>
          </a:p>
          <a:p>
            <a:r>
              <a:rPr lang="hu-HU" altLang="hu-HU"/>
              <a:t>FFT hivatalos kiegészítése (január vége)</a:t>
            </a:r>
          </a:p>
          <a:p>
            <a:r>
              <a:rPr lang="hu-HU" altLang="hu-HU"/>
              <a:t>A felsőoktatási intézmény vagy a kar honlapja</a:t>
            </a:r>
          </a:p>
          <a:p>
            <a:r>
              <a:rPr lang="hu-HU" altLang="hu-HU"/>
              <a:t>Nyílt napok</a:t>
            </a:r>
          </a:p>
        </p:txBody>
      </p:sp>
      <p:pic>
        <p:nvPicPr>
          <p:cNvPr id="293892" name="Picture 4" descr="MCj0398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3893" name="AutoShape 5"/>
          <p:cNvSpPr>
            <a:spLocks noChangeArrowheads="1"/>
          </p:cNvSpPr>
          <p:nvPr/>
        </p:nvSpPr>
        <p:spPr bwMode="auto">
          <a:xfrm>
            <a:off x="395288" y="2205038"/>
            <a:ext cx="215900" cy="3600450"/>
          </a:xfrm>
          <a:prstGeom prst="downArrow">
            <a:avLst>
              <a:gd name="adj1" fmla="val 50000"/>
              <a:gd name="adj2" fmla="val 41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5A27-C29A-49AA-83D1-82CDAEE4A9F8}" type="slidenum">
              <a:rPr lang="hu-HU" altLang="hu-HU"/>
              <a:pPr/>
              <a:t>15</a:t>
            </a:fld>
            <a:endParaRPr lang="hu-HU" altLang="hu-HU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Jelentkezés módja és határideje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/>
              <a:t>Kétféle jelentkezési lehetőség (utoljára):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000"/>
              <a:t>1. Papír alapú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000"/>
              <a:t>	 </a:t>
            </a:r>
            <a:r>
              <a:rPr lang="hu-HU" altLang="hu-HU" sz="1800">
                <a:solidFill>
                  <a:schemeClr val="accent1"/>
                </a:solidFill>
              </a:rPr>
              <a:t>(cím: Oktatási Hivatal, 1380 Budapest, Pf. 1190)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000"/>
              <a:t>2. E-jelentkezés (</a:t>
            </a:r>
            <a:r>
              <a:rPr lang="hu-HU" altLang="hu-HU" sz="2000">
                <a:hlinkClick r:id="rId2"/>
              </a:rPr>
              <a:t>www.felvi.hu-n</a:t>
            </a:r>
            <a:r>
              <a:rPr lang="hu-HU" altLang="hu-HU" sz="2000"/>
              <a:t> történő regisztrációval – feltétel: internet elérhetőség, e-mail cím)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000"/>
              <a:t>De! papír alapon jelentkezőnek is kell regisztrálnia – ok: besorolási döntés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hu-HU" altLang="hu-HU" sz="2000"/>
          </a:p>
          <a:p>
            <a:pPr>
              <a:lnSpc>
                <a:spcPct val="80000"/>
              </a:lnSpc>
            </a:pPr>
            <a:r>
              <a:rPr lang="hu-HU" altLang="hu-HU" sz="2400"/>
              <a:t>Eljárási díj befizetése: </a:t>
            </a:r>
          </a:p>
          <a:p>
            <a:pPr lvl="1">
              <a:lnSpc>
                <a:spcPct val="80000"/>
              </a:lnSpc>
            </a:pPr>
            <a:r>
              <a:rPr lang="hu-HU" altLang="hu-HU" sz="2000"/>
              <a:t>átutalással vagy interneten keresztül bankkártya segítségével</a:t>
            </a:r>
          </a:p>
          <a:p>
            <a:pPr lvl="1">
              <a:lnSpc>
                <a:spcPct val="80000"/>
              </a:lnSpc>
            </a:pPr>
            <a:r>
              <a:rPr lang="hu-HU" altLang="hu-HU" sz="2000"/>
              <a:t>sárga csekken (csak papír alapú jelentkezőknél)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hu-HU" altLang="hu-HU" sz="2000"/>
          </a:p>
          <a:p>
            <a:pPr>
              <a:lnSpc>
                <a:spcPct val="80000"/>
              </a:lnSpc>
            </a:pPr>
            <a:r>
              <a:rPr lang="hu-HU" altLang="hu-HU" sz="2400"/>
              <a:t>Benyújtási (postára adási) határidő (jogvesztő!)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400">
                <a:solidFill>
                  <a:schemeClr val="accent1"/>
                </a:solidFill>
              </a:rPr>
              <a:t>			</a:t>
            </a:r>
            <a:r>
              <a:rPr lang="hu-HU" altLang="hu-HU">
                <a:solidFill>
                  <a:schemeClr val="accent1"/>
                </a:solidFill>
              </a:rPr>
              <a:t>2014. február 15. </a:t>
            </a:r>
          </a:p>
        </p:txBody>
      </p:sp>
      <p:pic>
        <p:nvPicPr>
          <p:cNvPr id="278532" name="Picture 4" descr="MCj043388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D56D-2AAC-40CD-BB58-F2CE76EB6A03}" type="slidenum">
              <a:rPr lang="hu-HU" altLang="hu-HU"/>
              <a:pPr/>
              <a:t>16</a:t>
            </a:fld>
            <a:endParaRPr lang="hu-HU" altLang="hu-HU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u-HU" altLang="hu-HU">
                <a:solidFill>
                  <a:schemeClr val="accent1"/>
                </a:solidFill>
              </a:rPr>
              <a:t>Alapdíj (9000 Ft)</a:t>
            </a:r>
            <a:r>
              <a:rPr lang="hu-HU" altLang="hu-HU"/>
              <a:t> </a:t>
            </a:r>
          </a:p>
          <a:p>
            <a:pPr marL="990600" lvl="1" indent="-533400"/>
            <a:r>
              <a:rPr lang="hu-HU" altLang="hu-HU"/>
              <a:t>mindenkinek ki kell fizetnie – OH</a:t>
            </a:r>
          </a:p>
          <a:p>
            <a:pPr marL="990600" lvl="1" indent="-533400"/>
            <a:r>
              <a:rPr lang="hu-HU" altLang="hu-HU"/>
              <a:t>3 képzés megjelölésének ára </a:t>
            </a:r>
          </a:p>
          <a:p>
            <a:pPr marL="990600" lvl="1" indent="-533400">
              <a:buFontTx/>
              <a:buNone/>
            </a:pPr>
            <a:r>
              <a:rPr lang="hu-HU" altLang="hu-HU"/>
              <a:t>	(de! ua. intézmény, kar, szak, képzési szint, munkarend = 2 sor, de 1 jelentkezés pl: </a:t>
            </a:r>
          </a:p>
          <a:p>
            <a:pPr marL="990600" lvl="1" indent="-533400">
              <a:buFontTx/>
              <a:buNone/>
            </a:pPr>
            <a:r>
              <a:rPr lang="hu-HU" altLang="hu-HU"/>
              <a:t>	</a:t>
            </a:r>
            <a:r>
              <a:rPr lang="hu-HU" altLang="hu-HU" sz="2400"/>
              <a:t>DE-BTK történelem MNA</a:t>
            </a:r>
          </a:p>
          <a:p>
            <a:pPr marL="990600" lvl="1" indent="-533400">
              <a:buFontTx/>
              <a:buNone/>
            </a:pPr>
            <a:r>
              <a:rPr lang="hu-HU" altLang="hu-HU" sz="2400"/>
              <a:t>					        = 1 jelentkezés</a:t>
            </a:r>
          </a:p>
          <a:p>
            <a:pPr marL="990600" lvl="1" indent="-533400">
              <a:buFontTx/>
              <a:buNone/>
            </a:pPr>
            <a:r>
              <a:rPr lang="hu-HU" altLang="hu-HU" sz="2400"/>
              <a:t>	DE-BTK történelem MNK</a:t>
            </a:r>
          </a:p>
        </p:txBody>
      </p:sp>
      <p:pic>
        <p:nvPicPr>
          <p:cNvPr id="279556" name="Picture 4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557" name="AutoShape 5"/>
          <p:cNvSpPr>
            <a:spLocks/>
          </p:cNvSpPr>
          <p:nvPr/>
        </p:nvSpPr>
        <p:spPr bwMode="auto">
          <a:xfrm>
            <a:off x="5940425" y="4652963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9F68-94C1-40B0-AF30-B29445B07AAC}" type="slidenum">
              <a:rPr lang="hu-HU" altLang="hu-HU"/>
              <a:pPr/>
              <a:t>17</a:t>
            </a:fld>
            <a:endParaRPr lang="hu-HU" altLang="hu-HU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97813" cy="46878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2"/>
            </a:pPr>
            <a:r>
              <a:rPr lang="hu-HU" altLang="hu-HU" sz="2800">
                <a:solidFill>
                  <a:schemeClr val="accent1"/>
                </a:solidFill>
              </a:rPr>
              <a:t>Kiegészítő díj (2000 Ft)</a:t>
            </a:r>
            <a:r>
              <a:rPr lang="hu-HU" altLang="hu-HU" sz="2800"/>
              <a:t>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  <a:r>
              <a:rPr lang="hu-HU" altLang="hu-HU" sz="2400"/>
              <a:t>minden újabb jelentkezésért – OH (MNA+MNK=1 itt is), de max. 5 jelentkezés lehet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3"/>
            </a:pPr>
            <a:r>
              <a:rPr lang="hu-HU" altLang="hu-HU" sz="2800">
                <a:solidFill>
                  <a:schemeClr val="accent1"/>
                </a:solidFill>
              </a:rPr>
              <a:t>Külön eljárási díj (max. 4000 Ft)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  <a:r>
              <a:rPr lang="hu-HU" altLang="hu-HU" sz="2400"/>
              <a:t>az intézmények kérhetik a felvételi vizsgák lebonyolításának költségeként</a:t>
            </a:r>
            <a:r>
              <a:rPr lang="hu-HU" altLang="hu-HU" sz="2800"/>
              <a:t>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  <a:r>
              <a:rPr lang="hu-HU" altLang="hu-HU" sz="2400"/>
              <a:t>(összeg az FFT-ben, csekket az intézmény küld, </a:t>
            </a:r>
            <a:br>
              <a:rPr lang="hu-HU" altLang="hu-HU" sz="2400"/>
            </a:br>
            <a:r>
              <a:rPr lang="hu-HU" altLang="hu-HU" sz="2400"/>
              <a:t>DE-BTK: 3000 Ft)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>
                <a:hlinkClick r:id="rId2"/>
              </a:rPr>
              <a:t>www.felvi.hu</a:t>
            </a:r>
            <a:r>
              <a:rPr lang="hu-HU" altLang="hu-HU" sz="2800"/>
              <a:t> – „Eljárásidíj-kalkulátor”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>
                <a:solidFill>
                  <a:schemeClr val="accent1"/>
                </a:solidFill>
              </a:rPr>
              <a:t>A felvételi eljárási díj be nem fizetése a meg nem fizetett jelentkezési helyek kizárását eredményezi!</a:t>
            </a:r>
          </a:p>
        </p:txBody>
      </p:sp>
      <p:pic>
        <p:nvPicPr>
          <p:cNvPr id="280580" name="Picture 4" descr="MCj043392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42C0-9D56-4C04-8BFC-7F9CF1814451}" type="slidenum">
              <a:rPr lang="hu-HU" altLang="hu-HU"/>
              <a:pPr/>
              <a:t>18</a:t>
            </a:fld>
            <a:endParaRPr lang="hu-HU" altLang="hu-HU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388350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Az eljárási alapdíj (9.000 Ft) alól 50%-os kedvezményt kaphat az, aki hátrányos helyzetű vagy árva, stb.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		(alapdíj 50%-a = 4.500 Ft)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de!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az igazoló dokumentumot a jelentkezéssel együtt kell beküldenie és be kell fizetni a teljes díjat, jogosultság esetén 30 napon belül visszakapja az 50%-ot,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Nyilatkozni kell a jelentkezési lap 11/b. pontjában, vagy az e-felvételi felületén a hátrányos helyzet tényéről.</a:t>
            </a:r>
          </a:p>
        </p:txBody>
      </p:sp>
      <p:pic>
        <p:nvPicPr>
          <p:cNvPr id="281604" name="Picture 4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A9BB-C7AE-4C4B-85CC-14DD88DBD1EE}" type="slidenum">
              <a:rPr lang="hu-HU" altLang="hu-HU"/>
              <a:pPr/>
              <a:t>19</a:t>
            </a:fld>
            <a:endParaRPr lang="hu-HU" altLang="hu-H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769100" cy="1431925"/>
          </a:xfrm>
        </p:spPr>
        <p:txBody>
          <a:bodyPr/>
          <a:lstStyle/>
          <a:p>
            <a:r>
              <a:rPr lang="hu-HU" altLang="hu-HU"/>
              <a:t>Nyomtatvány kitöltése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4248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/>
              <a:t>Személyes adatok, elérhetőségek (1-5. pont) – lakcím, telefon, e-mail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Jelentkezési helyek a kért elbírált sorrendben (6. pont)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intézmény, kar betűkódja, szak, képzési szint, munkarend, fin. forma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Pl: 	1. DE-BTK   történelem      MNA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2. DE-BTK   történelem      MNK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3. DE-BTK tanár-történelemtanár MNA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4. DE-BTK tanár-történelemtanár MNK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	</a:t>
            </a:r>
            <a:r>
              <a:rPr lang="hu-HU" altLang="hu-HU" sz="2000"/>
              <a:t>(2. tanári szakképzettség jelölése a 6/A. pontban)</a:t>
            </a:r>
          </a:p>
        </p:txBody>
      </p:sp>
      <p:pic>
        <p:nvPicPr>
          <p:cNvPr id="282628" name="Picture 4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2629" name="Line 5"/>
          <p:cNvSpPr>
            <a:spLocks noChangeShapeType="1"/>
          </p:cNvSpPr>
          <p:nvPr/>
        </p:nvSpPr>
        <p:spPr bwMode="auto">
          <a:xfrm flipH="1">
            <a:off x="5651500" y="4005263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2195513" y="4005263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2631" name="Line 7"/>
          <p:cNvSpPr>
            <a:spLocks noChangeShapeType="1"/>
          </p:cNvSpPr>
          <p:nvPr/>
        </p:nvSpPr>
        <p:spPr bwMode="auto">
          <a:xfrm>
            <a:off x="1476375" y="4076700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3924300" y="40767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5219700" y="4005263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 flipH="1">
            <a:off x="5940425" y="4005263"/>
            <a:ext cx="15113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18C-C8C2-41F3-A892-475FDFB95C97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543800" cy="900112"/>
          </a:xfrm>
        </p:spPr>
        <p:txBody>
          <a:bodyPr/>
          <a:lstStyle/>
          <a:p>
            <a:r>
              <a:rPr lang="hu-HU" altLang="hu-HU" sz="3600"/>
              <a:t>A BTK szakstruktúrája - 2014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28775"/>
            <a:ext cx="7543800" cy="522922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0"/>
              </a:spcAft>
              <a:buFont typeface="Wingdings" panose="05000000000000000000" pitchFamily="2" charset="2"/>
              <a:buNone/>
            </a:pPr>
            <a:r>
              <a:rPr lang="hu-HU" altLang="hu-HU" sz="1200" b="1">
                <a:solidFill>
                  <a:srgbClr val="FF0000"/>
                </a:solidFill>
                <a:effectLst/>
              </a:rPr>
              <a:t>BA 				Diszciplináris MA		Tanári MA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andragógia			andragógia</a:t>
            </a:r>
            <a:r>
              <a:rPr lang="hu-HU" altLang="hu-HU" sz="1200" i="1">
                <a:effectLst/>
              </a:rPr>
              <a:t>	</a:t>
            </a:r>
            <a:r>
              <a:rPr lang="hu-HU" altLang="hu-HU" sz="1200">
                <a:effectLst/>
              </a:rPr>
              <a:t>		-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anglisztika			anglisztika, amerikanisztika 	angoltanár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germ. / német 		német nyelv, irodalom és kultúra	némettanár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germ. / néderlandisztika		-			-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kommunikáció- és méd.		kommunikáció- és médiatudomány	-</a:t>
            </a:r>
            <a:endParaRPr lang="hu-HU" altLang="hu-HU" sz="1200" i="1">
              <a:effectLst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magyar			magyar, finnugor 		magyartanár 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néprajz			néprajz			hon- és népismerettanár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solidFill>
                  <a:schemeClr val="accent1"/>
                </a:solidFill>
                <a:effectLst/>
              </a:rPr>
              <a:t>(ókori nyelvek és kultúra)</a:t>
            </a:r>
            <a:r>
              <a:rPr lang="hu-HU" altLang="hu-HU" sz="1200">
                <a:effectLst/>
              </a:rPr>
              <a:t>		Klasszika-filológia		latintanár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pedagógia			neveléstudomány		pedagógiatanár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politológia			-			-</a:t>
            </a:r>
            <a:r>
              <a:rPr lang="hu-HU" altLang="hu-HU" sz="1200" i="1">
                <a:effectLst/>
              </a:rPr>
              <a:t>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pszichológia			pszichológia			-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romanisztika / francia 		-</a:t>
            </a:r>
            <a:r>
              <a:rPr lang="hu-HU" altLang="hu-HU" sz="1200" i="1">
                <a:effectLst/>
              </a:rPr>
              <a:t> </a:t>
            </a:r>
            <a:r>
              <a:rPr lang="hu-HU" altLang="hu-HU" sz="1200">
                <a:effectLst/>
              </a:rPr>
              <a:t>			franciatanár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romanisztika / olasz		-			-</a:t>
            </a:r>
            <a:r>
              <a:rPr lang="hu-HU" altLang="hu-HU" sz="1200" i="1">
                <a:effectLst/>
              </a:rPr>
              <a:t>  </a:t>
            </a:r>
            <a:r>
              <a:rPr lang="hu-HU" altLang="hu-HU" sz="1200">
                <a:effectLst/>
              </a:rPr>
              <a:t>		</a:t>
            </a:r>
            <a:endParaRPr lang="hu-HU" altLang="hu-HU" sz="1200" i="1">
              <a:effectLst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szabad bölcsészet		filozófia, esztétika		-	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szlavisztika / lengyel 		</a:t>
            </a:r>
            <a:r>
              <a:rPr lang="hu-HU" altLang="hu-HU" sz="1200">
                <a:solidFill>
                  <a:schemeClr val="accent1"/>
                </a:solidFill>
                <a:effectLst/>
              </a:rPr>
              <a:t>(szlavisztika / lengyel)</a:t>
            </a:r>
            <a:r>
              <a:rPr lang="hu-HU" altLang="hu-HU" sz="1200">
                <a:effectLst/>
              </a:rPr>
              <a:t>		lengyeltanár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szlavisztika / orosz		szlavisztika / orosz	</a:t>
            </a:r>
            <a:r>
              <a:rPr lang="hu-HU" altLang="hu-HU" sz="1200" i="1">
                <a:effectLst/>
              </a:rPr>
              <a:t> </a:t>
            </a:r>
            <a:r>
              <a:rPr lang="hu-HU" altLang="hu-HU" sz="1200">
                <a:effectLst/>
              </a:rPr>
              <a:t>	orosztanár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szociális munka		szociálpolitika		-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szociológia			szociológia			-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történelem			történelem			történelemtanár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hu-HU" altLang="hu-HU" sz="1200">
              <a:effectLst/>
            </a:endParaRPr>
          </a:p>
          <a:p>
            <a:pPr lvl="4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hungarológia		 </a:t>
            </a:r>
          </a:p>
          <a:p>
            <a:pPr lvl="4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digitális bölcsészet</a:t>
            </a:r>
          </a:p>
          <a:p>
            <a:pPr lvl="4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fordító és tolmács 		</a:t>
            </a:r>
            <a:endParaRPr lang="hu-HU" altLang="hu-HU" sz="1200"/>
          </a:p>
        </p:txBody>
      </p:sp>
      <p:sp>
        <p:nvSpPr>
          <p:cNvPr id="252932" name="Line 4"/>
          <p:cNvSpPr>
            <a:spLocks noChangeShapeType="1"/>
          </p:cNvSpPr>
          <p:nvPr/>
        </p:nvSpPr>
        <p:spPr bwMode="auto">
          <a:xfrm>
            <a:off x="1042988" y="1844675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>
            <a:off x="3348038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>
            <a:off x="6443663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14DE-237C-47B4-83F1-47978D06CBED}" type="slidenum">
              <a:rPr lang="hu-HU" altLang="hu-HU"/>
              <a:pPr/>
              <a:t>20</a:t>
            </a:fld>
            <a:endParaRPr lang="hu-HU" altLang="hu-HU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4800"/>
            <a:ext cx="7056438" cy="1431925"/>
          </a:xfrm>
        </p:spPr>
        <p:txBody>
          <a:bodyPr/>
          <a:lstStyle/>
          <a:p>
            <a:r>
              <a:rPr lang="hu-HU" altLang="hu-HU" sz="4000"/>
              <a:t>Nyomtatvány kitöltése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459787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Középiskolai tanulmányokra vonatkozó adatok (7-9. pont) – csak akkor, ha alapképzésre, osztatlan egységes képzésre vagy FOSZK-ra is jelentkezik!</a:t>
            </a:r>
          </a:p>
          <a:p>
            <a:pPr>
              <a:lnSpc>
                <a:spcPct val="90000"/>
              </a:lnSpc>
            </a:pPr>
            <a:r>
              <a:rPr lang="hu-HU" altLang="hu-HU"/>
              <a:t>Nyilatkozat felsőoktatási intézményben folytatott tanulmányokról (10. pont) – az elhasznált államilag támogatott félévek számáról kell nyilatkozni, az utolsó megkezdett félév is szerepjen!</a:t>
            </a:r>
          </a:p>
          <a:p>
            <a:pPr>
              <a:lnSpc>
                <a:spcPct val="90000"/>
              </a:lnSpc>
            </a:pPr>
            <a:r>
              <a:rPr lang="hu-HU" altLang="hu-HU"/>
              <a:t>Többletpontok (11. pont)</a:t>
            </a:r>
          </a:p>
        </p:txBody>
      </p:sp>
      <p:pic>
        <p:nvPicPr>
          <p:cNvPr id="283652" name="Picture 4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8913"/>
            <a:ext cx="1471612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4A3B-172D-410D-A259-306E143DEC62}" type="slidenum">
              <a:rPr lang="hu-HU" altLang="hu-HU"/>
              <a:pPr/>
              <a:t>21</a:t>
            </a:fld>
            <a:endParaRPr lang="hu-HU" altLang="hu-H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E-jelentkezés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604250" cy="4616450"/>
          </a:xfrm>
        </p:spPr>
        <p:txBody>
          <a:bodyPr/>
          <a:lstStyle/>
          <a:p>
            <a:r>
              <a:rPr lang="hu-HU" altLang="hu-HU" sz="2800">
                <a:hlinkClick r:id="rId2"/>
              </a:rPr>
              <a:t>www.felvi.hu</a:t>
            </a:r>
            <a:r>
              <a:rPr lang="hu-HU" altLang="hu-HU" sz="2800"/>
              <a:t> – regisztráció </a:t>
            </a:r>
          </a:p>
          <a:p>
            <a:pPr lvl="1"/>
            <a:r>
              <a:rPr lang="hu-HU" altLang="hu-HU" sz="2400"/>
              <a:t>felhasználói név (azonosító)</a:t>
            </a:r>
          </a:p>
          <a:p>
            <a:pPr lvl="1"/>
            <a:r>
              <a:rPr lang="hu-HU" altLang="hu-HU" sz="2400"/>
              <a:t>jelszó</a:t>
            </a:r>
          </a:p>
          <a:p>
            <a:pPr lvl="1"/>
            <a:r>
              <a:rPr lang="hu-HU" altLang="hu-HU" sz="2400"/>
              <a:t>e-mail cím</a:t>
            </a:r>
          </a:p>
          <a:p>
            <a:r>
              <a:rPr lang="hu-HU" altLang="hu-HU" sz="2800"/>
              <a:t>A </a:t>
            </a:r>
            <a:r>
              <a:rPr lang="hu-HU" altLang="hu-HU" sz="2800" i="1"/>
              <a:t>Szolgáltatások</a:t>
            </a:r>
            <a:r>
              <a:rPr lang="hu-HU" altLang="hu-HU" sz="2800"/>
              <a:t> cím alatt található az E-felvételi – el kell fogadni a továbblépéshez a felhasználási feltételeket</a:t>
            </a:r>
          </a:p>
          <a:p>
            <a:r>
              <a:rPr lang="hu-HU" altLang="hu-HU" sz="2800">
                <a:solidFill>
                  <a:schemeClr val="accent1"/>
                </a:solidFill>
              </a:rPr>
              <a:t>Egyedi biztonsági kód </a:t>
            </a:r>
            <a:r>
              <a:rPr lang="hu-HU" altLang="hu-HU" sz="2800"/>
              <a:t>– a</a:t>
            </a:r>
            <a:r>
              <a:rPr lang="hu-HU" altLang="hu-HU" sz="2800">
                <a:solidFill>
                  <a:schemeClr val="accent1"/>
                </a:solidFill>
              </a:rPr>
              <a:t> </a:t>
            </a:r>
            <a:r>
              <a:rPr lang="hu-HU" altLang="hu-HU" sz="2800"/>
              <a:t>rendszer automatikusan küldi, a további belépésekhez kell!</a:t>
            </a:r>
          </a:p>
        </p:txBody>
      </p:sp>
      <p:pic>
        <p:nvPicPr>
          <p:cNvPr id="284676" name="Picture 4" descr="MCj04369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FF70-5AA2-4DAA-90FE-635F40489EDF}" type="slidenum">
              <a:rPr lang="hu-HU" altLang="hu-HU"/>
              <a:pPr/>
              <a:t>22</a:t>
            </a:fld>
            <a:endParaRPr lang="hu-HU" altLang="hu-HU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E-jelentkezés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353425" cy="5084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/>
              <a:t>Előnye: hibás kitöltést nem enged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Dokumentum csatolás: elektronikusan, vagy postai úton is lehet (felvételi azonosító!)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Eljárási díj: csak </a:t>
            </a:r>
            <a:r>
              <a:rPr lang="hu-HU" altLang="hu-HU" sz="2400">
                <a:solidFill>
                  <a:schemeClr val="accent1"/>
                </a:solidFill>
              </a:rPr>
              <a:t>bankkártyás fizetéssel vagy átutalással</a:t>
            </a:r>
            <a:r>
              <a:rPr lang="hu-HU" altLang="hu-HU" sz="2400"/>
              <a:t> (közlemény rovatba írva a felvételi azonosító számot és a bizonylat másolatát az OH-nak megküldve) - határidők: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átutalás: </a:t>
            </a:r>
            <a:r>
              <a:rPr lang="hu-HU" altLang="hu-HU" sz="2400">
                <a:solidFill>
                  <a:schemeClr val="accent1"/>
                </a:solidFill>
              </a:rPr>
              <a:t>február 15</a:t>
            </a:r>
            <a:r>
              <a:rPr lang="hu-HU" altLang="hu-HU" sz="2400"/>
              <a:t>.</a:t>
            </a:r>
          </a:p>
          <a:p>
            <a:pPr>
              <a:lnSpc>
                <a:spcPct val="90000"/>
              </a:lnSpc>
            </a:pPr>
            <a:r>
              <a:rPr lang="hu-HU" altLang="hu-HU" sz="2400">
                <a:solidFill>
                  <a:schemeClr val="accent1"/>
                </a:solidFill>
              </a:rPr>
              <a:t>Hitelesíteni kell</a:t>
            </a:r>
            <a:r>
              <a:rPr lang="hu-HU" altLang="hu-HU" sz="2400"/>
              <a:t>, anélkül érvénytelen!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Ügyfélkapu regisztrációval (okmányirodákban, de! ideiglenes regisztráció nem elég)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Hitelesítő adatlap (nyomtatvány kinyomtatás, aláírása, postázása, határidő: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hu-HU" altLang="hu-HU" sz="2400">
                <a:solidFill>
                  <a:schemeClr val="accent1"/>
                </a:solidFill>
              </a:rPr>
              <a:t>2014. február 23.)</a:t>
            </a:r>
          </a:p>
        </p:txBody>
      </p:sp>
      <p:pic>
        <p:nvPicPr>
          <p:cNvPr id="285700" name="Picture 4" descr="MCj04369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6DD6-81F6-4C27-983E-4EF90E597AD1}" type="slidenum">
              <a:rPr lang="hu-HU" altLang="hu-HU"/>
              <a:pPr/>
              <a:t>23</a:t>
            </a:fld>
            <a:endParaRPr lang="hu-HU" altLang="hu-HU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Mit kell csatolni a jelentkezéshez?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604250" cy="4752975"/>
          </a:xfrm>
        </p:spPr>
        <p:txBody>
          <a:bodyPr/>
          <a:lstStyle/>
          <a:p>
            <a:r>
              <a:rPr lang="hu-HU" altLang="hu-HU" sz="2800"/>
              <a:t>A már rendelkezésre álló és pontszámítás alapjául szolgáló dokumentum </a:t>
            </a:r>
            <a:r>
              <a:rPr lang="hu-HU" altLang="hu-HU" sz="2800">
                <a:solidFill>
                  <a:schemeClr val="accent1"/>
                </a:solidFill>
              </a:rPr>
              <a:t>másolatát</a:t>
            </a:r>
            <a:r>
              <a:rPr lang="hu-HU" altLang="hu-HU" sz="2800"/>
              <a:t> (pl. nyelvvizsga-bizonyítvány).</a:t>
            </a:r>
          </a:p>
          <a:p>
            <a:r>
              <a:rPr lang="hu-HU" altLang="hu-HU" sz="2800"/>
              <a:t>Ha nem rendelkezik még az előírt dokumentummal</a:t>
            </a:r>
          </a:p>
          <a:p>
            <a:pPr lvl="1">
              <a:buFontTx/>
              <a:buNone/>
            </a:pPr>
            <a:r>
              <a:rPr lang="hu-HU" altLang="hu-HU" sz="2400"/>
              <a:t>a végső dokumentum pótlás határideje: </a:t>
            </a:r>
          </a:p>
          <a:p>
            <a:pPr lvl="1">
              <a:buFontTx/>
              <a:buNone/>
            </a:pPr>
            <a:r>
              <a:rPr lang="hu-HU" altLang="hu-HU">
                <a:solidFill>
                  <a:srgbClr val="FF0000"/>
                </a:solidFill>
              </a:rPr>
              <a:t>				2014. július 10.</a:t>
            </a:r>
            <a:r>
              <a:rPr lang="hu-HU" altLang="hu-HU" sz="2400">
                <a:solidFill>
                  <a:schemeClr val="accent1"/>
                </a:solidFill>
              </a:rPr>
              <a:t> </a:t>
            </a:r>
          </a:p>
          <a:p>
            <a:r>
              <a:rPr lang="hu-HU" altLang="hu-HU" sz="2800"/>
              <a:t>Dokumentummásolatokat csak egy példányban!</a:t>
            </a:r>
          </a:p>
          <a:p>
            <a:r>
              <a:rPr lang="hu-HU" altLang="hu-HU" sz="2800"/>
              <a:t>Később küldött másolaton a felvételi azonosító legyen rajta!</a:t>
            </a:r>
          </a:p>
        </p:txBody>
      </p:sp>
      <p:pic>
        <p:nvPicPr>
          <p:cNvPr id="286724" name="Picture 4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728788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28AC-5F86-43CD-A9A3-2615B677A778}" type="slidenum">
              <a:rPr lang="hu-HU" altLang="hu-HU"/>
              <a:pPr/>
              <a:t>24</a:t>
            </a:fld>
            <a:endParaRPr lang="hu-HU" altLang="hu-HU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7783512" cy="1431925"/>
          </a:xfrm>
        </p:spPr>
        <p:txBody>
          <a:bodyPr/>
          <a:lstStyle/>
          <a:p>
            <a:r>
              <a:rPr lang="hu-HU" altLang="hu-HU"/>
              <a:t>Bemeneti feltételek (FFT!) 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748712" cy="5084762"/>
          </a:xfrm>
        </p:spPr>
        <p:txBody>
          <a:bodyPr/>
          <a:lstStyle/>
          <a:p>
            <a:r>
              <a:rPr lang="hu-HU" altLang="hu-HU" sz="2800"/>
              <a:t>Bemeneti szakok </a:t>
            </a:r>
            <a:r>
              <a:rPr lang="hu-HU" altLang="hu-HU" sz="2800">
                <a:solidFill>
                  <a:schemeClr val="accent1"/>
                </a:solidFill>
              </a:rPr>
              <a:t>teljes kreditértékkel</a:t>
            </a:r>
            <a:r>
              <a:rPr lang="hu-HU" altLang="hu-HU" sz="2800"/>
              <a:t>– elég az oklevél fénymásolat</a:t>
            </a:r>
          </a:p>
          <a:p>
            <a:r>
              <a:rPr lang="hu-HU" altLang="hu-HU" sz="2800">
                <a:solidFill>
                  <a:schemeClr val="accent1"/>
                </a:solidFill>
              </a:rPr>
              <a:t>Meghatározott kreditek teljesítésével</a:t>
            </a:r>
            <a:r>
              <a:rPr lang="hu-HU" altLang="hu-HU" sz="2800"/>
              <a:t> figyelembe vehető szakok – </a:t>
            </a:r>
            <a:r>
              <a:rPr lang="hu-HU" altLang="hu-HU" sz="2800">
                <a:solidFill>
                  <a:schemeClr val="accent1"/>
                </a:solidFill>
              </a:rPr>
              <a:t>kreditelismerési eljárás</a:t>
            </a:r>
            <a:r>
              <a:rPr lang="hu-HU" altLang="hu-HU" sz="2800"/>
              <a:t> lefolytatását kell kérni az adott kartól</a:t>
            </a:r>
          </a:p>
          <a:p>
            <a:pPr lvl="1"/>
            <a:r>
              <a:rPr lang="hu-HU" altLang="hu-HU" sz="2400"/>
              <a:t>nem a felvételi eljárás része, a hallgatónak kell kezdeményeznie (DE-BTK határidő: </a:t>
            </a:r>
            <a:r>
              <a:rPr lang="hu-HU" altLang="hu-HU" sz="2400">
                <a:solidFill>
                  <a:schemeClr val="accent1"/>
                </a:solidFill>
              </a:rPr>
              <a:t>2014. május 31.</a:t>
            </a:r>
            <a:r>
              <a:rPr lang="hu-HU" altLang="hu-HU" sz="2400"/>
              <a:t>)</a:t>
            </a:r>
          </a:p>
          <a:p>
            <a:pPr lvl="1"/>
            <a:r>
              <a:rPr lang="hu-HU" altLang="hu-HU" sz="2400"/>
              <a:t>intézménynek beküldeni a leckekönyv / oklevélmelléklet fénymásolatot</a:t>
            </a:r>
          </a:p>
          <a:p>
            <a:pPr lvl="1"/>
            <a:r>
              <a:rPr lang="hu-HU" altLang="hu-HU" sz="2400"/>
              <a:t>a kapott határozatot </a:t>
            </a:r>
            <a:r>
              <a:rPr lang="hu-HU" altLang="hu-HU" sz="2400">
                <a:solidFill>
                  <a:srgbClr val="FF0000"/>
                </a:solidFill>
              </a:rPr>
              <a:t>2014. július 10-ig</a:t>
            </a:r>
            <a:r>
              <a:rPr lang="hu-HU" altLang="hu-HU" sz="2400"/>
              <a:t> be kell küldeni az OH-nak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4D34-58A9-4B31-9E1D-D1E1DB66CA84}" type="slidenum">
              <a:rPr lang="hu-HU" altLang="hu-HU"/>
              <a:pPr/>
              <a:t>25</a:t>
            </a:fld>
            <a:endParaRPr lang="hu-HU" altLang="hu-HU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Mikor érvényes a jelentkezés?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60425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/>
              <a:t>Ha a </a:t>
            </a:r>
            <a:r>
              <a:rPr lang="hu-HU" altLang="hu-HU" sz="2800">
                <a:solidFill>
                  <a:schemeClr val="accent1"/>
                </a:solidFill>
              </a:rPr>
              <a:t>megfelelő</a:t>
            </a:r>
            <a:r>
              <a:rPr lang="hu-HU" altLang="hu-HU" sz="2800"/>
              <a:t> jelentkezési lapon, elektronikus felületen nyújtotta be a jelentkezését (2012. évi általános eljárás)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megadta a kötelezően megjelölt adatokat,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legalább egy jelentkezési helyet megjelölt, 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 jelentkezési lapot </a:t>
            </a:r>
            <a:r>
              <a:rPr lang="hu-HU" altLang="hu-HU" sz="2800">
                <a:solidFill>
                  <a:schemeClr val="accent1"/>
                </a:solidFill>
              </a:rPr>
              <a:t>aláírta</a:t>
            </a:r>
            <a:r>
              <a:rPr lang="hu-HU" altLang="hu-HU" sz="2800"/>
              <a:t>, E-felvételinél hitelesítette a jelentkezését (ügyfélkapu vagy hitelesítő adatlap beküldése),</a:t>
            </a:r>
          </a:p>
          <a:p>
            <a:pPr>
              <a:lnSpc>
                <a:spcPct val="80000"/>
              </a:lnSpc>
            </a:pPr>
            <a:r>
              <a:rPr lang="hu-HU" altLang="hu-HU" sz="2800">
                <a:solidFill>
                  <a:schemeClr val="accent1"/>
                </a:solidFill>
              </a:rPr>
              <a:t>Befizette </a:t>
            </a:r>
            <a:r>
              <a:rPr lang="hu-HU" altLang="hu-HU" sz="2800"/>
              <a:t>(„rózsaszín csekken” nem fogadják el!), </a:t>
            </a:r>
            <a:r>
              <a:rPr lang="hu-HU" altLang="hu-HU" sz="2800">
                <a:solidFill>
                  <a:schemeClr val="accent1"/>
                </a:solidFill>
              </a:rPr>
              <a:t>átutalta</a:t>
            </a:r>
            <a:r>
              <a:rPr lang="hu-HU" altLang="hu-HU" sz="2800"/>
              <a:t> az eljárási díjakat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Tanács: fénymásolat készítése, ajánlott küldemény, ne az utolsó napon!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pic>
        <p:nvPicPr>
          <p:cNvPr id="288772" name="Picture 4" descr="MCj04347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622425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60CB-B7E6-48AC-8E1A-7D564B9CFCE9}" type="slidenum">
              <a:rPr lang="hu-HU" altLang="hu-HU"/>
              <a:pPr/>
              <a:t>26</a:t>
            </a:fld>
            <a:endParaRPr lang="hu-HU" altLang="hu-H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43800" cy="1431925"/>
          </a:xfrm>
        </p:spPr>
        <p:txBody>
          <a:bodyPr/>
          <a:lstStyle/>
          <a:p>
            <a:r>
              <a:rPr lang="hu-HU" altLang="hu-HU"/>
              <a:t>A jelentkezési sorrend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600"/>
              <a:t>Egy jelentkező egy felvételi eljárásban csak egy helyre vehető fel – ezért fontos!</a:t>
            </a:r>
          </a:p>
          <a:p>
            <a:pPr>
              <a:lnSpc>
                <a:spcPct val="90000"/>
              </a:lnSpc>
            </a:pPr>
            <a:r>
              <a:rPr lang="hu-HU" altLang="hu-HU" sz="2600"/>
              <a:t>A rangsorban szereplő első olyan helyre lesz felvéve, ahová elég a pontszáma.</a:t>
            </a:r>
          </a:p>
          <a:p>
            <a:pPr>
              <a:lnSpc>
                <a:spcPct val="90000"/>
              </a:lnSpc>
            </a:pPr>
            <a:r>
              <a:rPr lang="hu-HU" altLang="hu-HU" sz="2600"/>
              <a:t>Azt írja előre, ahová leginkább szeretne bekerülni!</a:t>
            </a:r>
          </a:p>
          <a:p>
            <a:pPr>
              <a:lnSpc>
                <a:spcPct val="90000"/>
              </a:lnSpc>
            </a:pPr>
            <a:r>
              <a:rPr lang="hu-HU" altLang="hu-HU" sz="2600">
                <a:solidFill>
                  <a:schemeClr val="accent1"/>
                </a:solidFill>
              </a:rPr>
              <a:t>1 alkalommal módosítható a sorrend</a:t>
            </a:r>
            <a:r>
              <a:rPr lang="hu-HU" altLang="hu-HU" sz="2600"/>
              <a:t> </a:t>
            </a:r>
          </a:p>
          <a:p>
            <a:pPr lvl="1">
              <a:lnSpc>
                <a:spcPct val="90000"/>
              </a:lnSpc>
            </a:pPr>
            <a:r>
              <a:rPr lang="hu-HU" altLang="hu-HU" sz="2200">
                <a:solidFill>
                  <a:srgbClr val="FF0000"/>
                </a:solidFill>
              </a:rPr>
              <a:t>2014. július 10-ig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≠ újabb jelentkezési hely megjelölése!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a módosítás már nem módosítható vissza vagy tovább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600">
                <a:solidFill>
                  <a:schemeClr val="accent1"/>
                </a:solidFill>
                <a:hlinkClick r:id="rId2"/>
              </a:rPr>
              <a:t>www.felvi.hu</a:t>
            </a:r>
            <a:r>
              <a:rPr lang="hu-HU" altLang="hu-HU" sz="2600">
                <a:solidFill>
                  <a:schemeClr val="accent1"/>
                </a:solidFill>
              </a:rPr>
              <a:t> </a:t>
            </a:r>
            <a:r>
              <a:rPr lang="hu-HU" altLang="hu-HU" sz="2600"/>
              <a:t>–</a:t>
            </a:r>
            <a:r>
              <a:rPr lang="hu-HU" altLang="hu-HU" sz="2600">
                <a:solidFill>
                  <a:schemeClr val="accent1"/>
                </a:solidFill>
              </a:rPr>
              <a:t> </a:t>
            </a:r>
            <a:r>
              <a:rPr lang="hu-HU" altLang="hu-HU" sz="2600"/>
              <a:t>Kérvénytár (nyomtatványok adatmódosításhoz, sorrendmódosításhoz, stb.)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600"/>
          </a:p>
        </p:txBody>
      </p:sp>
      <p:pic>
        <p:nvPicPr>
          <p:cNvPr id="289796" name="Picture 4" descr="MCj0398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A026-3EDA-4750-A957-EDA9C468E49E}" type="slidenum">
              <a:rPr lang="hu-HU" altLang="hu-HU"/>
              <a:pPr/>
              <a:t>27</a:t>
            </a:fld>
            <a:endParaRPr lang="hu-HU" altLang="hu-H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543800" cy="1036638"/>
          </a:xfrm>
        </p:spPr>
        <p:txBody>
          <a:bodyPr/>
          <a:lstStyle/>
          <a:p>
            <a:r>
              <a:rPr lang="hu-HU" altLang="hu-HU"/>
              <a:t>Nem vehető fel az, aki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8172450" cy="5013325"/>
          </a:xfrm>
        </p:spPr>
        <p:txBody>
          <a:bodyPr/>
          <a:lstStyle/>
          <a:p>
            <a:r>
              <a:rPr lang="hu-HU" altLang="hu-HU" sz="2400"/>
              <a:t>nem szerzi meg az oklevelet/igazolást legkésőbb </a:t>
            </a:r>
            <a:r>
              <a:rPr lang="hu-HU" altLang="hu-HU" sz="2400">
                <a:solidFill>
                  <a:srgbClr val="FF0000"/>
                </a:solidFill>
              </a:rPr>
              <a:t>júl. 10-ig</a:t>
            </a:r>
          </a:p>
          <a:p>
            <a:r>
              <a:rPr lang="hu-HU" altLang="hu-HU" sz="2400"/>
              <a:t>az előírt felvételi vizsga bármely részén nem jelenik meg</a:t>
            </a:r>
          </a:p>
          <a:p>
            <a:r>
              <a:rPr lang="hu-HU" altLang="hu-HU" sz="2400"/>
              <a:t>az intézmények által megszabott vizsgadíjat nem fizeti meg</a:t>
            </a:r>
          </a:p>
          <a:p>
            <a:r>
              <a:rPr lang="hu-HU" altLang="hu-HU" sz="2400"/>
              <a:t>ha oklevele nem teljes kreditértékkel számítható be és a </a:t>
            </a:r>
          </a:p>
          <a:p>
            <a:pPr lvl="1"/>
            <a:r>
              <a:rPr lang="hu-HU" altLang="hu-HU" sz="2400"/>
              <a:t>kreditelismerési eljárás eredménye elutasító, vagy</a:t>
            </a:r>
          </a:p>
          <a:p>
            <a:pPr lvl="1"/>
            <a:r>
              <a:rPr lang="hu-HU" altLang="hu-HU" sz="2400"/>
              <a:t>a pozitív kreditelismerési határozatot nem küldi be az OH-nak a megadott határidőig</a:t>
            </a:r>
          </a:p>
          <a:p>
            <a:r>
              <a:rPr lang="hu-HU" altLang="hu-HU" sz="2400"/>
              <a:t>nem felel meg a jogszabályban előírt egyéb bemeneti feltételnek</a:t>
            </a:r>
            <a:r>
              <a:rPr lang="hu-HU" altLang="hu-HU" sz="2800"/>
              <a:t> </a:t>
            </a:r>
            <a:r>
              <a:rPr lang="hu-HU" altLang="hu-HU" sz="2000"/>
              <a:t>(pl: második tanári szak – idegen nyelv – nincs felsőfokú C típusú nyelvvizsgája az adott nyelvből) </a:t>
            </a:r>
          </a:p>
          <a:p>
            <a:pPr lvl="1"/>
            <a:endParaRPr lang="hu-HU" altLang="hu-H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FF43-C7DC-4FE6-B14F-04A288387DF9}" type="slidenum">
              <a:rPr lang="hu-HU" altLang="hu-HU"/>
              <a:pPr/>
              <a:t>28</a:t>
            </a:fld>
            <a:endParaRPr lang="hu-HU" altLang="hu-HU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Leggyakoribb jelentkezési hibák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81913" cy="4400550"/>
          </a:xfrm>
        </p:spPr>
        <p:txBody>
          <a:bodyPr/>
          <a:lstStyle/>
          <a:p>
            <a:r>
              <a:rPr lang="hu-HU" altLang="hu-HU"/>
              <a:t>Pszichológia mesterszakra jelentkeznek nem pszichológia alapszakos tanulmányok után</a:t>
            </a:r>
          </a:p>
          <a:p>
            <a:r>
              <a:rPr lang="hu-HU" altLang="hu-HU"/>
              <a:t>Alapszakos diplomával egyszakos levelező tagozatos tanárképzésre jelentkeznek</a:t>
            </a:r>
          </a:p>
          <a:p>
            <a:r>
              <a:rPr lang="hu-HU" altLang="hu-HU"/>
              <a:t>Alapszakos (BA) tanulmányokat egyeteminek írják</a:t>
            </a:r>
          </a:p>
          <a:p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4866-FED4-40E5-B0AB-694B9D80B9C6}" type="slidenum">
              <a:rPr lang="hu-HU" altLang="hu-HU"/>
              <a:pPr/>
              <a:t>29</a:t>
            </a:fld>
            <a:endParaRPr lang="hu-HU" altLang="hu-HU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hu-HU" altLang="hu-HU"/>
              <a:t>Legfontosabb határidők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hu-HU" altLang="hu-HU">
                <a:solidFill>
                  <a:schemeClr val="accent1"/>
                </a:solidFill>
              </a:rPr>
              <a:t>február 15.</a:t>
            </a:r>
            <a:r>
              <a:rPr lang="hu-HU" altLang="hu-HU"/>
              <a:t> – jelentkezési határidő és befizetési határidő</a:t>
            </a:r>
          </a:p>
          <a:p>
            <a:r>
              <a:rPr lang="hu-HU" altLang="hu-HU">
                <a:solidFill>
                  <a:schemeClr val="accent1"/>
                </a:solidFill>
              </a:rPr>
              <a:t>február 23.</a:t>
            </a:r>
            <a:r>
              <a:rPr lang="hu-HU" altLang="hu-HU"/>
              <a:t> – hitelesítési határidő</a:t>
            </a:r>
          </a:p>
          <a:p>
            <a:r>
              <a:rPr lang="hu-HU" altLang="hu-HU">
                <a:solidFill>
                  <a:schemeClr val="accent1"/>
                </a:solidFill>
              </a:rPr>
              <a:t>július 10.</a:t>
            </a:r>
            <a:r>
              <a:rPr lang="hu-HU" altLang="hu-HU"/>
              <a:t> – dokumentum pótlás végső határideje</a:t>
            </a:r>
          </a:p>
          <a:p>
            <a:r>
              <a:rPr lang="hu-HU" altLang="hu-HU">
                <a:solidFill>
                  <a:schemeClr val="accent1"/>
                </a:solidFill>
              </a:rPr>
              <a:t>július 24.</a:t>
            </a:r>
            <a:r>
              <a:rPr lang="hu-HU" altLang="hu-HU"/>
              <a:t> – vonalhúzás </a:t>
            </a:r>
          </a:p>
          <a:p>
            <a:r>
              <a:rPr lang="hu-HU" altLang="hu-HU">
                <a:solidFill>
                  <a:schemeClr val="accent1"/>
                </a:solidFill>
              </a:rPr>
              <a:t>augusztus 20.</a:t>
            </a:r>
            <a:r>
              <a:rPr lang="hu-HU" altLang="hu-HU"/>
              <a:t> - jogorvoslat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716F-CB60-4C45-A70E-D1CB8B81FE59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66299" name="Group 59"/>
          <p:cNvGraphicFramePr>
            <a:graphicFrameLocks noGrp="1"/>
          </p:cNvGraphicFramePr>
          <p:nvPr>
            <p:ph type="tbl" idx="1"/>
          </p:nvPr>
        </p:nvGraphicFramePr>
        <p:xfrm>
          <a:off x="900113" y="1981200"/>
          <a:ext cx="8064500" cy="4656138"/>
        </p:xfrm>
        <a:graphic>
          <a:graphicData uri="http://schemas.openxmlformats.org/drawingml/2006/table">
            <a:tbl>
              <a:tblPr/>
              <a:tblGrid>
                <a:gridCol w="2687637">
                  <a:extLst>
                    <a:ext uri="{9D8B030D-6E8A-4147-A177-3AD203B41FA5}">
                      <a16:colId xmlns:a16="http://schemas.microsoft.com/office/drawing/2014/main" val="1703296962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1244562525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2109499777"/>
                    </a:ext>
                  </a:extLst>
                </a:gridCol>
              </a:tblGrid>
              <a:tr h="511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Teljes kreditértékű oklevél,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vagy: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756067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Amerikanisztika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Anglisztika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anglisztika minor </a:t>
                      </a: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angol felsőfokú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494774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Andragógia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Andragógia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Pedagógia, pszichológia, pedagógus szakképzettség + 30 kr (10 kr bölcsész, 20 kr. Ped-pszich)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199220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Anglisztika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Anglisztika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anglisztika minor </a:t>
                      </a: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angol felsőfokú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806467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Digitális bölcsészet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Magyar, történelem, néprajz, szabad bölcsészet, anglisztika, germanisztika, romanisztika, szlavisztika, kommunilkáció, szociológia </a:t>
                      </a: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angol középfokú C nyelvvizsga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6895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8809-5934-4096-AACC-28B852924156}" type="slidenum">
              <a:rPr lang="hu-HU" altLang="hu-HU"/>
              <a:pPr/>
              <a:t>30</a:t>
            </a:fld>
            <a:endParaRPr lang="hu-HU" altLang="hu-HU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142287" cy="1431925"/>
          </a:xfrm>
        </p:spPr>
        <p:txBody>
          <a:bodyPr/>
          <a:lstStyle/>
          <a:p>
            <a:r>
              <a:rPr lang="hu-HU" altLang="hu-HU" sz="3600"/>
              <a:t>További információk: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16113"/>
            <a:ext cx="3889375" cy="36004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400" b="1"/>
              <a:t>Jelentkezési határidő: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/>
              <a:t>2014. február 15.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2400"/>
          </a:p>
          <a:p>
            <a:pPr>
              <a:buFontTx/>
              <a:buChar char="-"/>
            </a:pPr>
            <a:endParaRPr lang="hu-HU" altLang="hu-HU" sz="2000"/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700"/>
              <a:t>www.felvi.hu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700"/>
              <a:t>btk.unideb.hu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700"/>
              <a:t>tanarkepzes.unideb.hu</a:t>
            </a:r>
          </a:p>
          <a:p>
            <a:pPr>
              <a:buFontTx/>
              <a:buChar char="-"/>
            </a:pPr>
            <a:endParaRPr lang="hu-HU" altLang="hu-HU" sz="2700"/>
          </a:p>
          <a:p>
            <a:pPr>
              <a:buFont typeface="Wingdings" panose="05000000000000000000" pitchFamily="2" charset="2"/>
              <a:buNone/>
            </a:pPr>
            <a:endParaRPr lang="hu-HU" altLang="hu-HU" sz="3600"/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1066800" y="4292600"/>
            <a:ext cx="7543800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hu-HU" altLang="hu-HU"/>
          </a:p>
          <a:p>
            <a:pPr algn="ctr">
              <a:buFont typeface="Wingdings" panose="05000000000000000000" pitchFamily="2" charset="2"/>
              <a:buNone/>
            </a:pPr>
            <a:endParaRPr lang="hu-HU" altLang="hu-HU"/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Köszönöm a figyelmüket!</a:t>
            </a:r>
          </a:p>
        </p:txBody>
      </p:sp>
      <p:pic>
        <p:nvPicPr>
          <p:cNvPr id="240649" name="Picture 9" descr="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060575"/>
            <a:ext cx="3949700" cy="3267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86B5-8A1C-4686-BEE0-4520F44B83A6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68338" name="Group 50"/>
          <p:cNvGraphicFramePr>
            <a:graphicFrameLocks noGrp="1"/>
          </p:cNvGraphicFramePr>
          <p:nvPr>
            <p:ph idx="1"/>
          </p:nvPr>
        </p:nvGraphicFramePr>
        <p:xfrm>
          <a:off x="900113" y="1981200"/>
          <a:ext cx="8064500" cy="4746625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11280675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498430936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1867791608"/>
                    </a:ext>
                  </a:extLst>
                </a:gridCol>
              </a:tblGrid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Teljes kreditértékű oklevél,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vagy: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504456"/>
                  </a:ext>
                </a:extLst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Esztétika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Szabad bölcsészet – esztétika szakirány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Szabad bölcsészet – bármely más szaki. vagy 50 kr. esztétika </a:t>
                      </a: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középfokú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054826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Filozófia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Szabad bölcsészet – filozófia szakirány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Szabad bölcsészet – bármely más szaki. vagy 50 kr. filozófia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390431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Finnugrisztika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 - finn specializáció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finn specializációval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684363"/>
                  </a:ext>
                </a:extLst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Hungarológia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 vagy történelem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Néprajz, anglisztika, germanisztika, romanisztika, szlavisztika, szabad bölcsészet, kommunikáció, politológia +12 kr m. ir., nyelv., tört.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321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9B35-2354-4574-B16F-6AD7DD4028C1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70387" name="Group 51"/>
          <p:cNvGraphicFramePr>
            <a:graphicFrameLocks noGrp="1"/>
          </p:cNvGraphicFramePr>
          <p:nvPr>
            <p:ph idx="1"/>
          </p:nvPr>
        </p:nvGraphicFramePr>
        <p:xfrm>
          <a:off x="900113" y="1916113"/>
          <a:ext cx="8064500" cy="4957762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2465614262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583273091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151286094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Teljes kreditértékű oklevél,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vagy: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15234"/>
                  </a:ext>
                </a:extLst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Klasszika-filológia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Ókori nyelvek és kultúrák – klasszika-filológia szakirány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latin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475812"/>
                  </a:ext>
                </a:extLst>
              </a:tr>
              <a:tr h="652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Kommunikáció- és médiatudomány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Kommunikáció- és médiatudomány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kommunikáció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925574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magyar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96705"/>
                  </a:ext>
                </a:extLst>
              </a:tr>
              <a:tr h="884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Német nyelv, irodalom és kultúra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Germanisztika-német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német minor </a:t>
                      </a: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német felsőfokú C nyelvv</a:t>
                      </a: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888095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Néprajz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Néprajz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+ néprajz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4770"/>
                  </a:ext>
                </a:extLst>
              </a:tr>
              <a:tr h="884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Neveléstudomány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Pedagógia, tanító, óvodapedagógus, gyógypedagógus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Andragógia, pszichológia, szociálpedagógia + 15 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1119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670A-2520-47CC-89B4-DAD796BC82B2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72455" name="Group 71"/>
          <p:cNvGraphicFramePr>
            <a:graphicFrameLocks noGrp="1"/>
          </p:cNvGraphicFramePr>
          <p:nvPr>
            <p:ph idx="1"/>
          </p:nvPr>
        </p:nvGraphicFramePr>
        <p:xfrm>
          <a:off x="900113" y="1916113"/>
          <a:ext cx="8064500" cy="4511675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438398509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1472847939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4230592291"/>
                    </a:ext>
                  </a:extLst>
                </a:gridCol>
              </a:tblGrid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Teljes kreditértékű oklevél,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vagy: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999216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Pszichológia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Pszichológia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335890"/>
                  </a:ext>
                </a:extLst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Szlavisztika (orosz)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Szlavisztika-orosz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Szlavisztika-lengyel + orosz középfokú C nyelvv.</a:t>
                      </a:r>
                      <a:b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</a:b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+ orosz minor </a:t>
                      </a: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középfokú C nyv.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20928"/>
                  </a:ext>
                </a:extLst>
              </a:tr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Szociológia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Történelem, politológia, szociális munka, kommunikáció + 20 kr szociológiai, társ.tud. ism.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143527"/>
                  </a:ext>
                </a:extLst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Szociálpolitika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Szociális munka, szociálpedagógia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Szociológia, politológia + 30 kr. szoc. ism.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289739"/>
                  </a:ext>
                </a:extLst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+ történelem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92843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DD47-00DF-4298-9790-8B51B9CCAFAC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65259" name="Group 43"/>
          <p:cNvGraphicFramePr>
            <a:graphicFrameLocks noGrp="1"/>
          </p:cNvGraphicFramePr>
          <p:nvPr>
            <p:ph idx="1"/>
          </p:nvPr>
        </p:nvGraphicFramePr>
        <p:xfrm>
          <a:off x="900113" y="1981200"/>
          <a:ext cx="7710487" cy="2012950"/>
        </p:xfrm>
        <a:graphic>
          <a:graphicData uri="http://schemas.openxmlformats.org/drawingml/2006/table">
            <a:tbl>
              <a:tblPr/>
              <a:tblGrid>
                <a:gridCol w="2568575">
                  <a:extLst>
                    <a:ext uri="{9D8B030D-6E8A-4147-A177-3AD203B41FA5}">
                      <a16:colId xmlns:a16="http://schemas.microsoft.com/office/drawing/2014/main" val="1755955311"/>
                    </a:ext>
                  </a:extLst>
                </a:gridCol>
                <a:gridCol w="2573337">
                  <a:extLst>
                    <a:ext uri="{9D8B030D-6E8A-4147-A177-3AD203B41FA5}">
                      <a16:colId xmlns:a16="http://schemas.microsoft.com/office/drawing/2014/main" val="3340376152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1513462284"/>
                    </a:ext>
                  </a:extLst>
                </a:gridCol>
              </a:tblGrid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Teljes kreditértékű oklevél,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vagy: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332097"/>
                  </a:ext>
                </a:extLst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Fordító és tolmács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</a:t>
                      </a: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első idegen nyelvből felsőfokú C nyelvv. + második idegen nyelvből középfokú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468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9A9-1DEC-499B-9BDE-10F6A9EAB76D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 altLang="hu-HU" sz="2600"/>
              <a:t>A diszciplináris MA felvételi pontszámítása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97813" cy="46164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 b="1">
                <a:effectLst/>
              </a:rPr>
              <a:t>2014</a:t>
            </a:r>
            <a:r>
              <a:rPr lang="hu-HU" altLang="hu-HU" sz="1600">
                <a:effectLst/>
              </a:rPr>
              <a:t>: SZÓBELI FELVÉTELI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	kivétel: </a:t>
            </a:r>
            <a:r>
              <a:rPr lang="hu-HU" altLang="hu-HU" sz="1600">
                <a:solidFill>
                  <a:srgbClr val="FF0000"/>
                </a:solidFill>
                <a:effectLst/>
              </a:rPr>
              <a:t>fordító és tolmács</a:t>
            </a:r>
            <a:r>
              <a:rPr lang="hu-HU" altLang="hu-HU" sz="1600">
                <a:solidFill>
                  <a:schemeClr val="accent1"/>
                </a:solidFill>
                <a:effectLst/>
              </a:rPr>
              <a:t> (írásbeli - fordítások)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 b="1">
                <a:effectLst/>
              </a:rPr>
              <a:t>A pontszámítás: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— felvételi vizsga: 			75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— oklevél minősítése alapján: 		15 pont (minősítés x 3)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— többletpont:			max. 10 pont</a:t>
            </a:r>
          </a:p>
          <a:p>
            <a:pPr>
              <a:lnSpc>
                <a:spcPct val="80000"/>
              </a:lnSpc>
            </a:pPr>
            <a:endParaRPr lang="hu-HU" altLang="hu-HU" sz="1600" b="1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 b="1">
                <a:effectLst/>
              </a:rPr>
              <a:t>A többletpontok megoszlása </a:t>
            </a:r>
            <a:r>
              <a:rPr lang="hu-HU" altLang="hu-HU" sz="1600">
                <a:effectLst/>
              </a:rPr>
              <a:t>(maximum 10 többletpont adható):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— előnyben részesítés: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fogyatékosság			2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gyermekgondozás			1 pont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hátrányos helyzet  (halmozottan):		1 pont (2 pont) 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— 2. nyelvvizsga (közép C):  2 pont, (felső C): 3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— 3. nyelvvizsga (közép C):  3 pont, (felső C): 5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>
                <a:effectLst/>
              </a:rPr>
              <a:t>	    (fordító és tolmács szak esetén csak 3. nyelvvizsgára lehet többletpontot kapni)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— kiemelkedő tudományos teljesítmény:    5 pont 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(OTDK helyezés,  DETEP, publikáció)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16D-557B-4CC8-A468-2DFDFC1911F7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43800" cy="1700213"/>
          </a:xfrm>
          <a:noFill/>
          <a:ln/>
        </p:spPr>
        <p:txBody>
          <a:bodyPr/>
          <a:lstStyle/>
          <a:p>
            <a:r>
              <a:rPr lang="hu-HU" altLang="hu-HU" sz="3600"/>
              <a:t>9 + 1 TANÁRI MA</a:t>
            </a:r>
            <a:br>
              <a:rPr lang="hu-HU" altLang="hu-HU" sz="3600"/>
            </a:br>
            <a:r>
              <a:rPr lang="hu-HU" altLang="hu-HU" sz="1800" b="0">
                <a:solidFill>
                  <a:schemeClr val="tx1"/>
                </a:solidFill>
              </a:rPr>
              <a:t>(a Felvételi Tájékoztatóban: tanár – xxxxtanár néven)</a:t>
            </a:r>
            <a:br>
              <a:rPr lang="hu-HU" altLang="hu-HU" sz="1800" b="0">
                <a:solidFill>
                  <a:schemeClr val="tx1"/>
                </a:solidFill>
              </a:rPr>
            </a:br>
            <a:r>
              <a:rPr lang="hu-HU" altLang="hu-HU" sz="1800" b="0">
                <a:solidFill>
                  <a:schemeClr val="tx1"/>
                </a:solidFill>
              </a:rPr>
              <a:t/>
            </a:r>
            <a:br>
              <a:rPr lang="hu-HU" altLang="hu-HU" sz="1800" b="0">
                <a:solidFill>
                  <a:schemeClr val="tx1"/>
                </a:solidFill>
              </a:rPr>
            </a:br>
            <a:r>
              <a:rPr lang="hu-HU" altLang="hu-HU" sz="1800" b="0">
                <a:solidFill>
                  <a:schemeClr val="tx1"/>
                </a:solidFill>
              </a:rPr>
              <a:t>utoljára </a:t>
            </a:r>
            <a:r>
              <a:rPr lang="hu-HU" altLang="hu-HU" sz="1800" b="0">
                <a:solidFill>
                  <a:srgbClr val="FF0000"/>
                </a:solidFill>
              </a:rPr>
              <a:t>2016. szeptemberben</a:t>
            </a:r>
            <a:r>
              <a:rPr lang="hu-HU" altLang="hu-HU" sz="1800" b="0">
                <a:solidFill>
                  <a:schemeClr val="tx1"/>
                </a:solidFill>
              </a:rPr>
              <a:t> indul osztott tanárképzés!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971550" y="1773238"/>
            <a:ext cx="81724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Fontos: </a:t>
            </a: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BA diplomával csak kétszakos tanárképzés, DE-n csak nappali tagozaton (5 félév)</a:t>
            </a: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Egyszakos tanár: BA – DMA – TMA</a:t>
            </a: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Nincs 50 kredit nélküli 2. tanári szak a DE-n, de lehet TTK, IK 2. tanárszak</a:t>
            </a: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Választható osztott tanárszakok  a BTK-n: angoltanár, franciatanár, </a:t>
            </a:r>
            <a:r>
              <a:rPr lang="hu-HU" altLang="hu-HU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hon- és népismerettanár (csak második tanárszak)</a:t>
            </a: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 latintanár, lengyeltanár, magyartanár, némettanár, orosztanár, pedagógiatanár, történelemtanár</a:t>
            </a: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Alapszak szerinti tanárszakot a nyomtatvány 6. pontjában, a minor szerinti tanárszakot a 6/A. pontba kell beírni</a:t>
            </a:r>
          </a:p>
          <a:p>
            <a:pPr lvl="1"/>
            <a:endParaRPr lang="hu-HU" altLang="hu-HU" sz="14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hu-HU" altLang="hu-HU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Belépési feltétel: </a:t>
            </a:r>
          </a:p>
          <a:p>
            <a:pPr lvl="1">
              <a:lnSpc>
                <a:spcPct val="120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1. szak (tanárszaknak megfelelő BA-alapdiploma)</a:t>
            </a:r>
          </a:p>
          <a:p>
            <a:pPr lvl="1">
              <a:lnSpc>
                <a:spcPct val="120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2. szak 50 kreditje (ún. minor szak), </a:t>
            </a:r>
            <a:r>
              <a:rPr lang="hu-HU" altLang="hu-HU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nyelvi minor esetén</a:t>
            </a: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további feltétel </a:t>
            </a:r>
            <a:r>
              <a:rPr lang="hu-HU" altLang="hu-HU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 felsőfokú C típusú nyelvvizsga</a:t>
            </a: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megléte az adott nyelvből</a:t>
            </a:r>
          </a:p>
          <a:p>
            <a:pPr lvl="1">
              <a:lnSpc>
                <a:spcPct val="120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10 kredit pedagógiai-pszichológiai modul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endParaRPr lang="hu-HU" altLang="hu-HU" sz="14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ra">
  <a:themeElements>
    <a:clrScheme name="Szikra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1451</TotalTime>
  <Words>1366</Words>
  <Application>Microsoft Office PowerPoint</Application>
  <PresentationFormat>Diavetítés a képernyőre (4:3 oldalarány)</PresentationFormat>
  <Paragraphs>341</Paragraphs>
  <Slides>30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5" baseType="lpstr">
      <vt:lpstr>Times New Roman</vt:lpstr>
      <vt:lpstr>Tahoma</vt:lpstr>
      <vt:lpstr>Wingdings</vt:lpstr>
      <vt:lpstr>Arial</vt:lpstr>
      <vt:lpstr>Szikra</vt:lpstr>
      <vt:lpstr>PowerPoint-bemutató</vt:lpstr>
      <vt:lpstr>A BTK szakstruktúrája - 2014</vt:lpstr>
      <vt:lpstr>Bemeneti feltételek</vt:lpstr>
      <vt:lpstr>Bemeneti feltételek</vt:lpstr>
      <vt:lpstr>Bemeneti feltételek</vt:lpstr>
      <vt:lpstr>Bemeneti feltételek</vt:lpstr>
      <vt:lpstr>Bemeneti feltételek</vt:lpstr>
      <vt:lpstr>A diszciplináris MA felvételi pontszámítása</vt:lpstr>
      <vt:lpstr>9 + 1 TANÁRI MA (a Felvételi Tájékoztatóban: tanár – xxxxtanár néven)  utoljára 2016. szeptemberben indul osztott tanárképzés!</vt:lpstr>
      <vt:lpstr>A tanári MA felvételi pontszámítása</vt:lpstr>
      <vt:lpstr>Felvételi időpontok</vt:lpstr>
      <vt:lpstr>Finanszírozás:  1. állami ösztöndíj (2012-től):</vt:lpstr>
      <vt:lpstr>Finanszírozás:  2. önköltség (2012-től)</vt:lpstr>
      <vt:lpstr>Információk elérhetősége </vt:lpstr>
      <vt:lpstr>Jelentkezés módja és határideje</vt:lpstr>
      <vt:lpstr>Eljárási díj</vt:lpstr>
      <vt:lpstr>Eljárási díj</vt:lpstr>
      <vt:lpstr>Eljárási díj</vt:lpstr>
      <vt:lpstr>Nyomtatvány kitöltése</vt:lpstr>
      <vt:lpstr>Nyomtatvány kitöltése</vt:lpstr>
      <vt:lpstr>E-jelentkezés</vt:lpstr>
      <vt:lpstr>E-jelentkezés</vt:lpstr>
      <vt:lpstr>Mit kell csatolni a jelentkezéshez?</vt:lpstr>
      <vt:lpstr>Bemeneti feltételek (FFT!) </vt:lpstr>
      <vt:lpstr>Mikor érvényes a jelentkezés?</vt:lpstr>
      <vt:lpstr>A jelentkezési sorrend</vt:lpstr>
      <vt:lpstr>Nem vehető fel az, aki</vt:lpstr>
      <vt:lpstr>Leggyakoribb jelentkezési hibák</vt:lpstr>
      <vt:lpstr>Legfontosabb határidők</vt:lpstr>
      <vt:lpstr>További információk: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79</cp:revision>
  <dcterms:created xsi:type="dcterms:W3CDTF">2007-12-01T14:50:18Z</dcterms:created>
  <dcterms:modified xsi:type="dcterms:W3CDTF">2017-06-20T13:05:52Z</dcterms:modified>
</cp:coreProperties>
</file>